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4"/>
  </p:sldMasterIdLst>
  <p:notesMasterIdLst>
    <p:notesMasterId r:id="rId45"/>
  </p:notesMasterIdLst>
  <p:handoutMasterIdLst>
    <p:handoutMasterId r:id="rId46"/>
  </p:handoutMasterIdLst>
  <p:sldIdLst>
    <p:sldId id="278" r:id="rId5"/>
    <p:sldId id="282" r:id="rId6"/>
    <p:sldId id="303" r:id="rId7"/>
    <p:sldId id="288" r:id="rId8"/>
    <p:sldId id="307" r:id="rId9"/>
    <p:sldId id="308" r:id="rId10"/>
    <p:sldId id="285" r:id="rId11"/>
    <p:sldId id="296" r:id="rId12"/>
    <p:sldId id="293" r:id="rId13"/>
    <p:sldId id="294" r:id="rId14"/>
    <p:sldId id="298" r:id="rId15"/>
    <p:sldId id="297" r:id="rId16"/>
    <p:sldId id="295" r:id="rId17"/>
    <p:sldId id="313" r:id="rId18"/>
    <p:sldId id="300" r:id="rId19"/>
    <p:sldId id="299" r:id="rId20"/>
    <p:sldId id="302" r:id="rId21"/>
    <p:sldId id="314" r:id="rId22"/>
    <p:sldId id="301" r:id="rId23"/>
    <p:sldId id="311" r:id="rId24"/>
    <p:sldId id="312" r:id="rId25"/>
    <p:sldId id="271" r:id="rId26"/>
    <p:sldId id="304" r:id="rId27"/>
    <p:sldId id="290" r:id="rId28"/>
    <p:sldId id="306" r:id="rId29"/>
    <p:sldId id="310" r:id="rId30"/>
    <p:sldId id="283" r:id="rId31"/>
    <p:sldId id="292" r:id="rId32"/>
    <p:sldId id="315" r:id="rId33"/>
    <p:sldId id="309" r:id="rId34"/>
    <p:sldId id="316" r:id="rId35"/>
    <p:sldId id="317" r:id="rId36"/>
    <p:sldId id="325" r:id="rId37"/>
    <p:sldId id="324" r:id="rId38"/>
    <p:sldId id="323" r:id="rId39"/>
    <p:sldId id="322" r:id="rId40"/>
    <p:sldId id="321" r:id="rId41"/>
    <p:sldId id="320" r:id="rId42"/>
    <p:sldId id="319" r:id="rId43"/>
    <p:sldId id="31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12034C-F07E-8481-A9B0-840306D2B132}" v="2" dt="2025-05-07T02:25:48.329"/>
    <p1510:client id="{2EFF06CB-0773-6031-3B3D-E0DAEC344F7A}" v="76" dt="2025-05-07T16:49:21.159"/>
  </p1510:revLst>
</p1510:revInfo>
</file>

<file path=ppt/tableStyles.xml><?xml version="1.0" encoding="utf-8"?>
<a:tblStyleLst xmlns:a="http://schemas.openxmlformats.org/drawingml/2006/main" def="{72833802-FEF1-4C79-8D5D-14CF1EAF98D9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17" d="100"/>
          <a:sy n="117" d="100"/>
        </p:scale>
        <p:origin x="808" y="16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F4DCF1-ECAF-F7A7-2FE7-5E8E893BC4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1330B0-5BAC-7408-8C3C-78D8336840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BC71B-6527-4638-937B-C93EB849CB02}" type="datetimeFigureOut">
              <a:rPr lang="en-US" smtClean="0"/>
              <a:t>6/14/25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7EEB3-E0A5-7440-F7ED-F59975ED1E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48D11-7466-6432-3BF5-64A1A1FA59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70580-B89C-4157-871D-6B9318EE5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15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465A2-8C9C-419F-9FD8-234480873777}" type="datetimeFigureOut">
              <a:rPr lang="en-US" smtClean="0"/>
              <a:t>6/14/25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F00E9-A49D-4007-B3B9-A3783809E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6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23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649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TF-IDF = Term Frequency-Inverse Document Frequency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493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46F26-6865-3F64-254D-C6A9DBC4D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22A235-20F4-00BA-7EE1-347AF90A32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E77F79-3C4B-97B0-1763-5E2932AD53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0D723-ABC6-FF3F-0F96-6AD3D728A1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942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056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191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63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922B1-1F93-110E-34CF-EF555BFB5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44B6E1-1332-8684-AE1F-185D05BE04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F87A0A-B1E4-5D6D-AAA3-58CE50EE3B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FC8B7E-421E-56B9-2DBF-47C36BFEAD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156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5418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60558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59864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8020" y="662937"/>
            <a:ext cx="4624442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88CE9D0-E6DB-A38D-ED84-A53D0493E6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26745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352056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3C4A872-A473-BFD2-150E-387250C2B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5C8D53B-A579-BCFA-58E8-C386DABC92CD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3A34CAC-4A03-ADDB-E97F-8675E68FC0B3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C733506-2F0D-8F31-52D1-5244F04A706B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9356E3D-E14C-9C43-7CE4-A7156B1E10DB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itle 19">
            <a:extLst>
              <a:ext uri="{FF2B5EF4-FFF2-40B4-BE49-F238E27FC236}">
                <a16:creationId xmlns:a16="http://schemas.microsoft.com/office/drawing/2014/main" id="{85C652DA-55F6-9691-4254-344E0A4E9A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3924"/>
            <a:ext cx="11090275" cy="168405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DB7AC4F-2818-7F0D-AC6A-736D5F2C73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0863" y="2419350"/>
            <a:ext cx="11090274" cy="39131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61DF04-D7CB-2B19-8BB9-3E90A6619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10824" y="1514007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DE1CC00-F893-E215-8086-65B6605C5F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EBF50D9-F9B8-ADB3-8B4A-AF19564EE6E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0BE1060-7183-58F8-EEBF-64135EE82BC5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E597A3BE-0D13-9033-E3FD-78202DB79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168304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867D9A-3F3B-94C3-244B-0006226AE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063019" y="3199533"/>
            <a:ext cx="3597052" cy="2615018"/>
            <a:chOff x="4541453" y="3199533"/>
            <a:chExt cx="3597052" cy="2615018"/>
          </a:xfrm>
        </p:grpSpPr>
        <p:sp>
          <p:nvSpPr>
            <p:cNvPr id="13" name="Freeform: Shape 38">
              <a:extLst>
                <a:ext uri="{FF2B5EF4-FFF2-40B4-BE49-F238E27FC236}">
                  <a16:creationId xmlns:a16="http://schemas.microsoft.com/office/drawing/2014/main" id="{955FC3D1-6227-A188-CCDB-11D573FD807A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E6BE70E-C41E-449D-A48C-4EB6BB7DC20D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B7C0B12B-49BE-7855-18FB-8583C8DD961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7C78A37-D378-70D3-D6E3-AB9400EB583E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2491172-466F-19CC-B639-A1C3CAB1D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90545" y="4100655"/>
            <a:ext cx="1335600" cy="1262947"/>
            <a:chOff x="10145015" y="2343978"/>
            <a:chExt cx="1335600" cy="1262947"/>
          </a:xfrm>
        </p:grpSpPr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45EC885D-265C-397B-5DAF-57A66CDA30B5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01DB21-D937-2F89-DC26-063DFC7800C8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83383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4045464"/>
            <a:ext cx="11115355" cy="2286000"/>
          </a:xfrm>
        </p:spPr>
        <p:txBody>
          <a:bodyPr anchor="ctr">
            <a:noAutofit/>
          </a:bodyPr>
          <a:lstStyle>
            <a:lvl1pPr algn="l">
              <a:defRPr sz="5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594"/>
            <a:ext cx="12192000" cy="3771878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insert picture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BF9F63-86BE-5515-AD3C-59481B3FF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844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96900"/>
            <a:ext cx="4159160" cy="3155900"/>
          </a:xfrm>
        </p:spPr>
        <p:txBody>
          <a:bodyPr lIns="91440" anchor="b">
            <a:noAutofit/>
          </a:bodyPr>
          <a:lstStyle>
            <a:lvl1pPr algn="l">
              <a:defRPr sz="40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271" y="3505200"/>
            <a:ext cx="4159160" cy="2352356"/>
          </a:xfrm>
        </p:spPr>
        <p:txBody>
          <a:bodyPr lIns="91440" rIns="9144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0ABD6E1-FE78-D78B-E80C-09490F5D8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BB1BCD-5C1C-ED05-D6B4-F92367209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00A5CAB-28E9-FB7A-E72E-39F3ADE58C6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BA2D9BC-CA87-28FA-7A02-455E740EAC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734E5ADF-EEF0-2501-9D7B-8FC1A49F60A7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80F3839-9B1B-2346-C1F4-E876E6AE32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78049" y="78871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tIns="36576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700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87E98C0-6053-9701-92D0-4EF9ADBC5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9063019" y="746716"/>
            <a:ext cx="3597052" cy="2615018"/>
            <a:chOff x="4541453" y="3199533"/>
            <a:chExt cx="3597052" cy="2615018"/>
          </a:xfrm>
        </p:grpSpPr>
        <p:sp>
          <p:nvSpPr>
            <p:cNvPr id="8" name="Freeform: Shape 38">
              <a:extLst>
                <a:ext uri="{FF2B5EF4-FFF2-40B4-BE49-F238E27FC236}">
                  <a16:creationId xmlns:a16="http://schemas.microsoft.com/office/drawing/2014/main" id="{C32B1A1D-760B-9D3D-A869-E50FC962A629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02EF78B-5BDF-8632-B9B1-087DB042EEC7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0" name="Freeform: Shape 32">
                <a:extLst>
                  <a:ext uri="{FF2B5EF4-FFF2-40B4-BE49-F238E27FC236}">
                    <a16:creationId xmlns:a16="http://schemas.microsoft.com/office/drawing/2014/main" id="{5C54B3E8-515B-0865-9321-DB3793A6224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6E92718-2CCD-B15D-8DE5-46285BEA256B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A0B78B-84F0-8B85-40E8-678689DC1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723112" y="5088958"/>
            <a:ext cx="1335600" cy="1262947"/>
            <a:chOff x="10145015" y="2343978"/>
            <a:chExt cx="1335600" cy="1262947"/>
          </a:xfrm>
        </p:grpSpPr>
        <p:sp>
          <p:nvSpPr>
            <p:cNvPr id="20" name="Freeform: Shape 25">
              <a:extLst>
                <a:ext uri="{FF2B5EF4-FFF2-40B4-BE49-F238E27FC236}">
                  <a16:creationId xmlns:a16="http://schemas.microsoft.com/office/drawing/2014/main" id="{2E5D7C6F-BF77-9B7D-5B12-7AF3ED280B43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A599EE6-2673-0AD8-EAE0-45C79326015E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498474"/>
            <a:ext cx="7960421" cy="145021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40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1343" y="2103039"/>
            <a:ext cx="7929940" cy="397962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4046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96D26C0-4AFC-33CC-99BE-317E9A84435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376680"/>
            <a:ext cx="9144000" cy="2286000"/>
          </a:xfrm>
        </p:spPr>
        <p:txBody>
          <a:bodyPr anchor="b">
            <a:noAutofit/>
          </a:bodyPr>
          <a:lstStyle>
            <a:lvl1pPr algn="ctr">
              <a:defRPr sz="5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799840"/>
            <a:ext cx="9144000" cy="22860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7281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08635"/>
            <a:ext cx="11090274" cy="1332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65629D-0977-C0EA-5E0B-C4822F43DAE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5540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103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974" y="196900"/>
            <a:ext cx="4899628" cy="2331490"/>
          </a:xfrm>
        </p:spPr>
        <p:txBody>
          <a:bodyPr anchor="b" anchorCtr="0">
            <a:noAutofit/>
          </a:bodyPr>
          <a:lstStyle>
            <a:lvl1pPr algn="r">
              <a:defRPr sz="40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3162" y="2827209"/>
            <a:ext cx="4917440" cy="344214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algn="r">
              <a:defRPr sz="1200">
                <a:solidFill>
                  <a:schemeClr val="tx1"/>
                </a:solidFill>
              </a:defRPr>
            </a:lvl2pPr>
            <a:lvl3pPr algn="r">
              <a:defRPr sz="1200">
                <a:solidFill>
                  <a:schemeClr val="tx1"/>
                </a:solidFill>
              </a:defRPr>
            </a:lvl3pPr>
            <a:lvl4pPr algn="r">
              <a:defRPr sz="1200">
                <a:solidFill>
                  <a:schemeClr val="tx1"/>
                </a:solidFill>
              </a:defRPr>
            </a:lvl4pPr>
            <a:lvl5pPr algn="r"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588" y="0"/>
            <a:ext cx="609599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04CD02-7C7D-28DD-85A8-2FD92C29D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FB7341D0-DC30-9661-B3E0-91DE7C37946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2A118B5-9F91-EA1B-3F95-6BFA5095544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208891A5-91FA-D924-CB46-E74B50635001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BE5F7483-2261-D4C4-30E3-2D379D8CA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208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862183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50801"/>
            <a:ext cx="11090275" cy="1237360"/>
          </a:xfrm>
        </p:spPr>
        <p:txBody>
          <a:bodyPr anchor="t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3720" y="1917065"/>
            <a:ext cx="2921000" cy="429768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4048759" y="1917065"/>
            <a:ext cx="7591799" cy="429768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insert table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18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8315"/>
            <a:ext cx="11090274" cy="1332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FC6ED4-22DD-0C3B-D15A-218307AB6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12" name="Freeform: Shape 25">
              <a:extLst>
                <a:ext uri="{FF2B5EF4-FFF2-40B4-BE49-F238E27FC236}">
                  <a16:creationId xmlns:a16="http://schemas.microsoft.com/office/drawing/2014/main" id="{E4CD0F67-4BE8-1120-FCAE-806F9E18DD5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9B74B85-E3CB-E24E-54C6-AB161411D93A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Freeform: Shape 21">
            <a:extLst>
              <a:ext uri="{FF2B5EF4-FFF2-40B4-BE49-F238E27FC236}">
                <a16:creationId xmlns:a16="http://schemas.microsoft.com/office/drawing/2014/main" id="{5781DEED-6608-D622-CA5E-C91FD8645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1965095"/>
            <a:ext cx="5435600" cy="399565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4B946DE-F802-2F36-2789-09D7F8604081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01305" y="1965095"/>
            <a:ext cx="5339397" cy="399565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073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60961"/>
            <a:ext cx="11090275" cy="1186560"/>
          </a:xfrm>
        </p:spPr>
        <p:txBody>
          <a:bodyPr anchor="t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28186-3489-427F-79D0-B784440236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1" y="1917064"/>
            <a:ext cx="11090275" cy="429767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46553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57989ED-9663-5033-AA83-267069FC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36" y="549274"/>
            <a:ext cx="5179330" cy="2841829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5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9537" y="3646704"/>
            <a:ext cx="5179330" cy="270616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392876F-0BBD-F80A-DE7F-8831AD3BF3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26138" y="549275"/>
            <a:ext cx="5654675" cy="57880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insert picture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E08E8E-10CB-55BC-8AFF-E64C800B9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0" name="Freeform: Shape 15">
              <a:extLst>
                <a:ext uri="{FF2B5EF4-FFF2-40B4-BE49-F238E27FC236}">
                  <a16:creationId xmlns:a16="http://schemas.microsoft.com/office/drawing/2014/main" id="{B439260B-AC6B-1C83-1A63-058A7E7EFCC9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DD32DC-9BAF-DA32-4E29-A6D403E04377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32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3310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73780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51633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27866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3468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7937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9433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558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  <p:sldLayoutId id="2147483728" r:id="rId2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ctr">
            <a:noAutofit/>
          </a:bodyPr>
          <a:lstStyle/>
          <a:p>
            <a:r>
              <a:rPr lang="en-US"/>
              <a:t>Stock Prediction Using News Headlines</a:t>
            </a:r>
          </a:p>
        </p:txBody>
      </p:sp>
      <p:pic>
        <p:nvPicPr>
          <p:cNvPr id="8" name="Picture Placeholder 13" descr="Data points digital background">
            <a:extLst>
              <a:ext uri="{FF2B5EF4-FFF2-40B4-BE49-F238E27FC236}">
                <a16:creationId xmlns:a16="http://schemas.microsoft.com/office/drawing/2014/main" id="{53227D59-33F9-9DDB-1C5C-A938A989EE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6" r="7936"/>
          <a:stretch/>
        </p:blipFill>
        <p:spPr/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70E0D5-7852-4B84-F697-327FE8697957}"/>
              </a:ext>
            </a:extLst>
          </p:cNvPr>
          <p:cNvSpPr txBox="1"/>
          <p:nvPr/>
        </p:nvSpPr>
        <p:spPr>
          <a:xfrm>
            <a:off x="10136038" y="6052867"/>
            <a:ext cx="173966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Walbaum Display"/>
              </a:rPr>
              <a:t>Bruno Trautsch</a:t>
            </a:r>
          </a:p>
          <a:p>
            <a:r>
              <a:rPr lang="en-US">
                <a:latin typeface="Walbaum Display"/>
              </a:rPr>
              <a:t>Joe Girard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5A8233-B232-EC04-EEC4-F720C63DABAA}"/>
              </a:ext>
            </a:extLst>
          </p:cNvPr>
          <p:cNvSpPr txBox="1"/>
          <p:nvPr/>
        </p:nvSpPr>
        <p:spPr>
          <a:xfrm>
            <a:off x="7016151" y="4456980"/>
            <a:ext cx="375249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Walbaum Display"/>
              </a:rPr>
              <a:t>MBA 576 Group Project</a:t>
            </a:r>
          </a:p>
          <a:p>
            <a:r>
              <a:rPr lang="en-US" sz="1200" dirty="0">
                <a:latin typeface="Walbaum Display"/>
              </a:rPr>
              <a:t>Spring 2025</a:t>
            </a:r>
          </a:p>
        </p:txBody>
      </p:sp>
    </p:spTree>
    <p:extLst>
      <p:ext uri="{BB962C8B-B14F-4D97-AF65-F5344CB8AC3E}">
        <p14:creationId xmlns:p14="http://schemas.microsoft.com/office/powerpoint/2010/main" val="2803092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59480-FBBD-D0DD-2641-FE5FB1DD5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2D15A10-BC52-3F42-121D-2F25A7340C9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4172" t="-199" r="-596"/>
          <a:stretch/>
        </p:blipFill>
        <p:spPr>
          <a:xfrm>
            <a:off x="585107" y="0"/>
            <a:ext cx="11021174" cy="6871639"/>
          </a:xfrm>
        </p:spPr>
      </p:pic>
    </p:spTree>
    <p:extLst>
      <p:ext uri="{BB962C8B-B14F-4D97-AF65-F5344CB8AC3E}">
        <p14:creationId xmlns:p14="http://schemas.microsoft.com/office/powerpoint/2010/main" val="3502574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C6FC77A-74D5-C02A-5851-F5A3EE7A36D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6572" r="-582" b="-210"/>
          <a:stretch/>
        </p:blipFill>
        <p:spPr>
          <a:xfrm>
            <a:off x="-1" y="661357"/>
            <a:ext cx="12242609" cy="5132749"/>
          </a:xfrm>
        </p:spPr>
      </p:pic>
    </p:spTree>
    <p:extLst>
      <p:ext uri="{BB962C8B-B14F-4D97-AF65-F5344CB8AC3E}">
        <p14:creationId xmlns:p14="http://schemas.microsoft.com/office/powerpoint/2010/main" val="2479022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graph with red and black lines&#10;&#10;AI-generated content may be incorrect.">
            <a:extLst>
              <a:ext uri="{FF2B5EF4-FFF2-40B4-BE49-F238E27FC236}">
                <a16:creationId xmlns:a16="http://schemas.microsoft.com/office/drawing/2014/main" id="{668F74B9-1C5F-1D81-468E-2D343E20C0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-420" r="-525" b="-210"/>
          <a:stretch/>
        </p:blipFill>
        <p:spPr>
          <a:xfrm>
            <a:off x="0" y="0"/>
            <a:ext cx="12221039" cy="6182294"/>
          </a:xfrm>
        </p:spPr>
      </p:pic>
    </p:spTree>
    <p:extLst>
      <p:ext uri="{BB962C8B-B14F-4D97-AF65-F5344CB8AC3E}">
        <p14:creationId xmlns:p14="http://schemas.microsoft.com/office/powerpoint/2010/main" val="3391556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graph of a graph showing the difference between positive and negative&#10;&#10;AI-generated content may be incorrect.">
            <a:extLst>
              <a:ext uri="{FF2B5EF4-FFF2-40B4-BE49-F238E27FC236}">
                <a16:creationId xmlns:a16="http://schemas.microsoft.com/office/drawing/2014/main" id="{F1E27DF7-77CC-4C75-342C-7E2EB8EC6B2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741" r="119" b="-199"/>
          <a:stretch/>
        </p:blipFill>
        <p:spPr>
          <a:xfrm>
            <a:off x="544285" y="-13607"/>
            <a:ext cx="11102921" cy="6871639"/>
          </a:xfrm>
        </p:spPr>
      </p:pic>
    </p:spTree>
    <p:extLst>
      <p:ext uri="{BB962C8B-B14F-4D97-AF65-F5344CB8AC3E}">
        <p14:creationId xmlns:p14="http://schemas.microsoft.com/office/powerpoint/2010/main" val="4203766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A96F27-9D30-5174-D491-337DDA89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1051551"/>
            <a:ext cx="3565524" cy="2384898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Neural Network Architecture</a:t>
            </a:r>
            <a:endParaRPr lang="en-US" kern="12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592A8CB-0B0A-43A5-86F4-712B0C469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1850" y="444676"/>
            <a:ext cx="667802" cy="631474"/>
            <a:chOff x="10478914" y="1506691"/>
            <a:chExt cx="667802" cy="631474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C63B2AC-3D19-416D-A37F-2DDA8A365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A474391-1271-45F9-A39C-8641371AB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Placeholder 3" descr="A diagram of a network structure&#10;&#10;AI-generated content may be incorrect.">
            <a:extLst>
              <a:ext uri="{FF2B5EF4-FFF2-40B4-BE49-F238E27FC236}">
                <a16:creationId xmlns:a16="http://schemas.microsoft.com/office/drawing/2014/main" id="{D77C59D8-2BEB-C4C6-E4C7-7F60656804A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5245" r="13287" b="-195"/>
          <a:stretch/>
        </p:blipFill>
        <p:spPr>
          <a:xfrm>
            <a:off x="4844091" y="10"/>
            <a:ext cx="7342687" cy="6871274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1AC6C06-99FE-4BA1-BC82-8406A424C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1219" y="54332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33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E8F7BD4-21F0-F2F1-2F7B-FADBD889603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241" r="-166" b="-210"/>
          <a:stretch/>
        </p:blipFill>
        <p:spPr>
          <a:xfrm>
            <a:off x="-2" y="661358"/>
            <a:ext cx="12213921" cy="5132749"/>
          </a:xfrm>
        </p:spPr>
      </p:pic>
    </p:spTree>
    <p:extLst>
      <p:ext uri="{BB962C8B-B14F-4D97-AF65-F5344CB8AC3E}">
        <p14:creationId xmlns:p14="http://schemas.microsoft.com/office/powerpoint/2010/main" val="4206394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graph with blue lines and black dots&#10;&#10;AI-generated content may be incorrect.">
            <a:extLst>
              <a:ext uri="{FF2B5EF4-FFF2-40B4-BE49-F238E27FC236}">
                <a16:creationId xmlns:a16="http://schemas.microsoft.com/office/drawing/2014/main" id="{3FFCB7C6-F22A-B927-33E9-6CBA9E2F6B3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10" r="-210" b="-210"/>
          <a:stretch/>
        </p:blipFill>
        <p:spPr>
          <a:xfrm>
            <a:off x="0" y="0"/>
            <a:ext cx="12206522" cy="6139163"/>
          </a:xfrm>
        </p:spPr>
      </p:pic>
    </p:spTree>
    <p:extLst>
      <p:ext uri="{BB962C8B-B14F-4D97-AF65-F5344CB8AC3E}">
        <p14:creationId xmlns:p14="http://schemas.microsoft.com/office/powerpoint/2010/main" val="1205476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graph of a positive class&#10;&#10;AI-generated content may be incorrect.">
            <a:extLst>
              <a:ext uri="{FF2B5EF4-FFF2-40B4-BE49-F238E27FC236}">
                <a16:creationId xmlns:a16="http://schemas.microsoft.com/office/drawing/2014/main" id="{DF5510A9-C822-349E-6EB5-B998CF73770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4156" r="-126" b="-210"/>
          <a:stretch/>
        </p:blipFill>
        <p:spPr>
          <a:xfrm>
            <a:off x="618226" y="-14377"/>
            <a:ext cx="10969224" cy="6872408"/>
          </a:xfrm>
        </p:spPr>
      </p:pic>
    </p:spTree>
    <p:extLst>
      <p:ext uri="{BB962C8B-B14F-4D97-AF65-F5344CB8AC3E}">
        <p14:creationId xmlns:p14="http://schemas.microsoft.com/office/powerpoint/2010/main" val="1512637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6E12E-E236-5453-7DC5-0A2C25272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5831" y="662937"/>
            <a:ext cx="2726631" cy="5542025"/>
          </a:xfrm>
        </p:spPr>
        <p:txBody>
          <a:bodyPr/>
          <a:lstStyle/>
          <a:p>
            <a:r>
              <a:rPr lang="en-US"/>
              <a:t>Stacked Model Structure</a:t>
            </a:r>
          </a:p>
        </p:txBody>
      </p:sp>
      <p:pic>
        <p:nvPicPr>
          <p:cNvPr id="4" name="Picture Placeholder 3" descr="A diagram of a stacking machine model&#10;&#10;AI-generated content may be incorrect.">
            <a:extLst>
              <a:ext uri="{FF2B5EF4-FFF2-40B4-BE49-F238E27FC236}">
                <a16:creationId xmlns:a16="http://schemas.microsoft.com/office/drawing/2014/main" id="{60E1521C-748E-FDC8-EA15-179DEF18A38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4500" r="14625" b="-210"/>
          <a:stretch/>
        </p:blipFill>
        <p:spPr>
          <a:xfrm>
            <a:off x="0" y="0"/>
            <a:ext cx="8112813" cy="6843654"/>
          </a:xfrm>
        </p:spPr>
      </p:pic>
    </p:spTree>
    <p:extLst>
      <p:ext uri="{BB962C8B-B14F-4D97-AF65-F5344CB8AC3E}">
        <p14:creationId xmlns:p14="http://schemas.microsoft.com/office/powerpoint/2010/main" val="599261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graph showing different colored lines&#10;&#10;AI-generated content may be incorrect.">
            <a:extLst>
              <a:ext uri="{FF2B5EF4-FFF2-40B4-BE49-F238E27FC236}">
                <a16:creationId xmlns:a16="http://schemas.microsoft.com/office/drawing/2014/main" id="{0B62A0D4-5943-2775-1510-0A004C1A924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-315" r="420" b="-210"/>
          <a:stretch/>
        </p:blipFill>
        <p:spPr>
          <a:xfrm>
            <a:off x="-57510" y="0"/>
            <a:ext cx="12249630" cy="6153541"/>
          </a:xfrm>
        </p:spPr>
      </p:pic>
    </p:spTree>
    <p:extLst>
      <p:ext uri="{BB962C8B-B14F-4D97-AF65-F5344CB8AC3E}">
        <p14:creationId xmlns:p14="http://schemas.microsoft.com/office/powerpoint/2010/main" val="3818093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5BE93-0252-3CC3-B567-14EC47EB8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CA07C-1908-B1EB-82FA-EC63DAAF4CF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wrap="square" lIns="0" tIns="0" rIns="0" bIns="0" rtlCol="0" anchor="t">
            <a:normAutofit/>
          </a:bodyPr>
          <a:lstStyle/>
          <a:p>
            <a:r>
              <a:rPr lang="en-US"/>
              <a:t>Problem Definition</a:t>
            </a:r>
          </a:p>
          <a:p>
            <a:r>
              <a:rPr lang="en-US"/>
              <a:t>Dataset Description</a:t>
            </a:r>
          </a:p>
          <a:p>
            <a:r>
              <a:rPr lang="en-US"/>
              <a:t>State of the Art</a:t>
            </a:r>
          </a:p>
          <a:p>
            <a:r>
              <a:rPr lang="en-US"/>
              <a:t>Algorithmic Solutions</a:t>
            </a:r>
          </a:p>
          <a:p>
            <a:r>
              <a:rPr lang="en-US"/>
              <a:t>Performance vs S&amp;P 500</a:t>
            </a:r>
          </a:p>
          <a:p>
            <a:r>
              <a:rPr lang="en-US"/>
              <a:t>Data Leakage Lessons Learned</a:t>
            </a:r>
          </a:p>
          <a:p>
            <a:r>
              <a:rPr lang="en-US"/>
              <a:t>Future Research Suggestions</a:t>
            </a:r>
          </a:p>
        </p:txBody>
      </p:sp>
    </p:spTree>
    <p:extLst>
      <p:ext uri="{BB962C8B-B14F-4D97-AF65-F5344CB8AC3E}">
        <p14:creationId xmlns:p14="http://schemas.microsoft.com/office/powerpoint/2010/main" val="2665045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9B101-F92F-FDB6-9C45-9873CF3BD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Models: BERT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37C23-F43C-8EEA-685F-499D725E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     precision recall 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DOWN    0.51       0.57      </a:t>
            </a:r>
            <a:endParaRPr lang="en-US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UP         0.50       0.44     </a:t>
            </a:r>
            <a:endParaRPr lang="en-US" dirty="0">
              <a:solidFill>
                <a:srgbClr val="FFFFFF">
                  <a:alpha val="60000"/>
                </a:srgbClr>
              </a:solidFill>
            </a:endParaRPr>
          </a:p>
          <a:p>
            <a:r>
              <a:rPr lang="en-US" dirty="0">
                <a:ea typeface="+mn-lt"/>
                <a:cs typeface="+mn-lt"/>
              </a:rPr>
              <a:t>Accuracy: 0.50</a:t>
            </a:r>
            <a:endParaRPr lang="en-US" dirty="0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  <a:p>
            <a:endParaRPr lang="en-US" dirty="0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  <a:p>
            <a:r>
              <a:rPr lang="en-US" dirty="0">
                <a:solidFill>
                  <a:srgbClr val="FFFFFF">
                    <a:alpha val="60000"/>
                  </a:srgbClr>
                </a:solidFill>
                <a:ea typeface="+mn-lt"/>
                <a:cs typeface="+mn-lt"/>
              </a:rPr>
              <a:t>Long training time with 2 epochs</a:t>
            </a:r>
          </a:p>
          <a:p>
            <a:r>
              <a:rPr lang="en-US" dirty="0">
                <a:solidFill>
                  <a:srgbClr val="FFFFFF">
                    <a:alpha val="60000"/>
                  </a:srgbClr>
                </a:solidFill>
                <a:ea typeface="+mn-lt"/>
                <a:cs typeface="+mn-lt"/>
              </a:rPr>
              <a:t>Split up </a:t>
            </a:r>
            <a:r>
              <a:rPr lang="en-US" dirty="0" err="1">
                <a:solidFill>
                  <a:srgbClr val="FFFFFF">
                    <a:alpha val="60000"/>
                  </a:srgbClr>
                </a:solidFill>
                <a:ea typeface="+mn-lt"/>
                <a:cs typeface="+mn-lt"/>
              </a:rPr>
              <a:t>Trainer.predict</a:t>
            </a:r>
            <a:r>
              <a:rPr lang="en-US" dirty="0">
                <a:solidFill>
                  <a:srgbClr val="FFFFFF">
                    <a:alpha val="60000"/>
                  </a:srgbClr>
                </a:solidFill>
                <a:ea typeface="+mn-lt"/>
                <a:cs typeface="+mn-lt"/>
              </a:rPr>
              <a:t> to use </a:t>
            </a:r>
            <a:r>
              <a:rPr lang="en-US" dirty="0" err="1">
                <a:solidFill>
                  <a:srgbClr val="FFFFFF">
                    <a:alpha val="60000"/>
                  </a:srgbClr>
                </a:solidFill>
                <a:ea typeface="+mn-lt"/>
                <a:cs typeface="+mn-lt"/>
              </a:rPr>
              <a:t>cpu</a:t>
            </a:r>
            <a:r>
              <a:rPr lang="en-US" dirty="0">
                <a:solidFill>
                  <a:srgbClr val="FFFFFF">
                    <a:alpha val="60000"/>
                  </a:srgbClr>
                </a:solidFill>
                <a:ea typeface="+mn-lt"/>
                <a:cs typeface="+mn-lt"/>
              </a:rPr>
              <a:t> (</a:t>
            </a:r>
            <a:r>
              <a:rPr lang="en-US" dirty="0" err="1">
                <a:solidFill>
                  <a:srgbClr val="FFFFFF">
                    <a:alpha val="60000"/>
                  </a:srgbClr>
                </a:solidFill>
                <a:ea typeface="+mn-lt"/>
                <a:cs typeface="+mn-lt"/>
              </a:rPr>
              <a:t>mpu</a:t>
            </a:r>
            <a:r>
              <a:rPr lang="en-US" dirty="0">
                <a:solidFill>
                  <a:srgbClr val="FFFFFF">
                    <a:alpha val="60000"/>
                  </a:srgbClr>
                </a:solidFill>
                <a:ea typeface="+mn-lt"/>
                <a:cs typeface="+mn-lt"/>
              </a:rPr>
              <a:t> was crashing)</a:t>
            </a:r>
          </a:p>
          <a:p>
            <a:r>
              <a:rPr lang="en-US" dirty="0">
                <a:solidFill>
                  <a:srgbClr val="FFFFFF">
                    <a:alpha val="60000"/>
                  </a:srgbClr>
                </a:solidFill>
                <a:ea typeface="+mn-lt"/>
                <a:cs typeface="+mn-lt"/>
              </a:rPr>
              <a:t>Normalizing logits could produce confidence to get top picks</a:t>
            </a:r>
          </a:p>
        </p:txBody>
      </p:sp>
    </p:spTree>
    <p:extLst>
      <p:ext uri="{BB962C8B-B14F-4D97-AF65-F5344CB8AC3E}">
        <p14:creationId xmlns:p14="http://schemas.microsoft.com/office/powerpoint/2010/main" val="352375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01801-5007-CFF9-833D-18B1FCC4E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ChatGPT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F2AC7-C5A1-BA74-9770-15ADFBDAD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rmAutofit fontScale="77500" lnSpcReduction="20000"/>
          </a:bodyPr>
          <a:lstStyle/>
          <a:p>
            <a:r>
              <a:rPr lang="en-US" dirty="0">
                <a:solidFill>
                  <a:srgbClr val="FFFFFF">
                    <a:alpha val="60000"/>
                  </a:srgbClr>
                </a:solidFill>
                <a:ea typeface="+mn-lt"/>
                <a:cs typeface="+mn-lt"/>
              </a:rPr>
              <a:t>System prompt: "You are a financial analyst. Predict if the stock will go UP or DOWN from the news headline. Only answer with UP or DOWN."</a:t>
            </a:r>
          </a:p>
          <a:p>
            <a:r>
              <a:rPr lang="en-US" sz="2200" dirty="0">
                <a:solidFill>
                  <a:srgbClr val="FFFFFF">
                    <a:alpha val="60000"/>
                  </a:srgbClr>
                </a:solidFill>
                <a:ea typeface="+mn-lt"/>
                <a:cs typeface="+mn-lt"/>
              </a:rPr>
              <a:t>Run headline by headline through </a:t>
            </a:r>
            <a:r>
              <a:rPr lang="en-US" sz="2200" dirty="0" err="1">
                <a:solidFill>
                  <a:srgbClr val="FFFFFF">
                    <a:alpha val="60000"/>
                  </a:srgbClr>
                </a:solidFill>
                <a:ea typeface="+mn-lt"/>
                <a:cs typeface="+mn-lt"/>
              </a:rPr>
              <a:t>client.chat.completions</a:t>
            </a:r>
            <a:r>
              <a:rPr lang="en-US" sz="2200" dirty="0">
                <a:solidFill>
                  <a:srgbClr val="FFFFFF">
                    <a:alpha val="60000"/>
                  </a:srgbClr>
                </a:solidFill>
                <a:ea typeface="+mn-lt"/>
                <a:cs typeface="+mn-lt"/>
              </a:rPr>
              <a:t> with gpt-3.5-turbo (786 rows excluding errors)</a:t>
            </a:r>
          </a:p>
          <a:p>
            <a:r>
              <a:rPr lang="en-US" sz="2200" dirty="0">
                <a:solidFill>
                  <a:srgbClr val="FFFFFF">
                    <a:alpha val="60000"/>
                  </a:srgbClr>
                </a:solidFill>
                <a:ea typeface="+mn-lt"/>
                <a:cs typeface="+mn-lt"/>
              </a:rPr>
              <a:t>No confidence for top picks</a:t>
            </a:r>
          </a:p>
          <a:p>
            <a:endParaRPr lang="en-US" dirty="0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  <a:p>
            <a:r>
              <a:rPr lang="en-US" dirty="0">
                <a:solidFill>
                  <a:srgbClr val="FFFFFF">
                    <a:alpha val="60000"/>
                  </a:srgbClr>
                </a:solidFill>
                <a:ea typeface="+mn-lt"/>
                <a:cs typeface="+mn-lt"/>
              </a:rPr>
              <a:t>Accuracy: 0.5051</a:t>
            </a:r>
            <a:endParaRPr lang="en-US" dirty="0">
              <a:solidFill>
                <a:srgbClr val="FFFFFF">
                  <a:alpha val="60000"/>
                </a:srgb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>
                    <a:alpha val="60000"/>
                  </a:srgbClr>
                </a:solidFill>
                <a:ea typeface="+mn-lt"/>
                <a:cs typeface="+mn-lt"/>
              </a:rPr>
              <a:t>    Precision Recall  </a:t>
            </a:r>
            <a:endParaRPr lang="en-US" dirty="0">
              <a:solidFill>
                <a:srgbClr val="FFFFFF">
                  <a:alpha val="60000"/>
                </a:srgb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>
                    <a:alpha val="60000"/>
                  </a:srgbClr>
                </a:solidFill>
                <a:ea typeface="+mn-lt"/>
                <a:cs typeface="+mn-lt"/>
              </a:rPr>
              <a:t>UP        0.4968   0.8000 </a:t>
            </a:r>
            <a:endParaRPr lang="en-US" dirty="0">
              <a:solidFill>
                <a:srgbClr val="FFFFFF">
                  <a:alpha val="60000"/>
                </a:srgb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>
                    <a:alpha val="60000"/>
                  </a:srgbClr>
                </a:solidFill>
                <a:ea typeface="+mn-lt"/>
                <a:cs typeface="+mn-lt"/>
              </a:rPr>
              <a:t>DOWN   0.5361   0.2219  </a:t>
            </a:r>
            <a:endParaRPr lang="en-US"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136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 anchor="ctr"/>
          <a:lstStyle/>
          <a:p>
            <a:r>
              <a:rPr lang="en-US"/>
              <a:t>A Tale of Two Leakages</a:t>
            </a:r>
          </a:p>
        </p:txBody>
      </p:sp>
      <p:pic>
        <p:nvPicPr>
          <p:cNvPr id="11" name="Picture Placeholder 15" descr="Data points digital background">
            <a:extLst>
              <a:ext uri="{FF2B5EF4-FFF2-40B4-BE49-F238E27FC236}">
                <a16:creationId xmlns:a16="http://schemas.microsoft.com/office/drawing/2014/main" id="{A496DCE5-C34A-22C2-A9D8-E90DFC8CE8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" b="52"/>
          <a:stretch/>
        </p:blipFill>
        <p:spPr/>
      </p:pic>
    </p:spTree>
    <p:extLst>
      <p:ext uri="{BB962C8B-B14F-4D97-AF65-F5344CB8AC3E}">
        <p14:creationId xmlns:p14="http://schemas.microsoft.com/office/powerpoint/2010/main" val="1839748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AA84B-41D9-7E1D-8A4D-2A7055181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First results: Amazing!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F4726AB-166F-EB54-F3FD-2B245A528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1381" y="1449009"/>
            <a:ext cx="7929940" cy="396497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981ED87-57A3-AD63-C320-10873665A77A}"/>
              </a:ext>
            </a:extLst>
          </p:cNvPr>
          <p:cNvSpPr txBox="1">
            <a:spLocks/>
          </p:cNvSpPr>
          <p:nvPr/>
        </p:nvSpPr>
        <p:spPr>
          <a:xfrm>
            <a:off x="789526" y="6128648"/>
            <a:ext cx="7960421" cy="145021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/>
              <a:t>...but too good to be true?</a:t>
            </a:r>
          </a:p>
        </p:txBody>
      </p:sp>
    </p:spTree>
    <p:extLst>
      <p:ext uri="{BB962C8B-B14F-4D97-AF65-F5344CB8AC3E}">
        <p14:creationId xmlns:p14="http://schemas.microsoft.com/office/powerpoint/2010/main" val="3199557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lIns="0">
            <a:normAutofit/>
          </a:bodyPr>
          <a:lstStyle/>
          <a:p>
            <a:r>
              <a:rPr lang="en-US"/>
              <a:t>Leakage Issue #1: Headline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1965095"/>
            <a:ext cx="9432505" cy="3995650"/>
          </a:xfrm>
          <a:noFill/>
        </p:spPr>
        <p:txBody>
          <a:bodyPr vert="horz" lIns="0" tIns="45720" rIns="91440" bIns="45720" rtlCol="0" anchor="t">
            <a:normAutofit fontScale="85000" lnSpcReduction="20000"/>
          </a:bodyPr>
          <a:lstStyle/>
          <a:p>
            <a:r>
              <a:rPr lang="en-US"/>
              <a:t>Train-Test Split randomly split all instances of our merged daily headlines and price data</a:t>
            </a:r>
          </a:p>
          <a:p>
            <a:pPr lvl="1"/>
            <a:r>
              <a:rPr lang="en-US"/>
              <a:t>Did not account for the fact that individual headlines on a given day could apply to multiple stocks</a:t>
            </a:r>
          </a:p>
          <a:p>
            <a:pPr lvl="1"/>
            <a:r>
              <a:rPr lang="en-US"/>
              <a:t>This meant that headline text from the train set was duplicated in the test set</a:t>
            </a:r>
          </a:p>
          <a:p>
            <a:pPr lvl="1"/>
            <a:r>
              <a:rPr lang="en-US"/>
              <a:t>Therefore, when the model read headlines in the test set, it had already seen them (and the actual stock movement) in training</a:t>
            </a:r>
          </a:p>
          <a:p>
            <a:r>
              <a:rPr lang="en-US"/>
              <a:t>Solution</a:t>
            </a:r>
          </a:p>
          <a:p>
            <a:pPr lvl="1"/>
            <a:r>
              <a:rPr lang="en-US"/>
              <a:t>Trains-Test split needs to happen only on individual days</a:t>
            </a:r>
          </a:p>
          <a:p>
            <a:pPr lvl="1"/>
            <a:r>
              <a:rPr lang="en-US"/>
              <a:t>There can be no date overlap between the train and test splits</a:t>
            </a:r>
          </a:p>
          <a:p>
            <a:pPr lvl="1"/>
            <a:r>
              <a:rPr lang="en-US"/>
              <a:t>This prevents any individual headline from appearing in both sets</a:t>
            </a:r>
          </a:p>
          <a:p>
            <a:pPr lvl="1"/>
            <a:r>
              <a:rPr lang="en-US"/>
              <a:t>This concept was expanded by creating Training, Validation, and Test sets (60%, 20%, 20%) to allow model tuning and stacking without using test data until the final model evaluation</a:t>
            </a:r>
          </a:p>
          <a:p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7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4F7E6-8B69-1E13-659E-56AD97F25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9681A-AB32-01D3-9B70-18EC52E5ADF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lIns="0">
            <a:normAutofit/>
          </a:bodyPr>
          <a:lstStyle/>
          <a:p>
            <a:r>
              <a:rPr lang="en-US"/>
              <a:t>Leakage Issue #2: Vectorizing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40853-E4E1-C6BB-32D2-79ADF11B1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1965095"/>
            <a:ext cx="9432505" cy="3995650"/>
          </a:xfrm>
          <a:noFill/>
        </p:spPr>
        <p:txBody>
          <a:bodyPr vert="horz" lIns="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Initial draft code to fit TF-IDF Vectorizer to full set of headlines</a:t>
            </a:r>
          </a:p>
          <a:p>
            <a:pPr lvl="1"/>
            <a:r>
              <a:rPr lang="en-US" dirty="0"/>
              <a:t>Done for testing to make sure individual objects worked appropriately</a:t>
            </a:r>
          </a:p>
          <a:p>
            <a:pPr lvl="1"/>
            <a:r>
              <a:rPr lang="en-US" dirty="0"/>
              <a:t>We did not update this usage, and split that data into train and test sets after vectorizing</a:t>
            </a:r>
          </a:p>
          <a:p>
            <a:pPr lvl="1"/>
            <a:r>
              <a:rPr lang="en-US" dirty="0"/>
              <a:t>Therefore, the full TF-IDF vocabulary (including new words in the test set) was available to the model for training</a:t>
            </a:r>
          </a:p>
          <a:p>
            <a:r>
              <a:rPr lang="en-US" dirty="0"/>
              <a:t>Solution</a:t>
            </a:r>
          </a:p>
          <a:p>
            <a:pPr lvl="1"/>
            <a:r>
              <a:rPr lang="en-US" dirty="0"/>
              <a:t>`</a:t>
            </a:r>
            <a:r>
              <a:rPr lang="en-US" dirty="0" err="1"/>
              <a:t>fit_transform</a:t>
            </a:r>
            <a:r>
              <a:rPr lang="en-US" dirty="0"/>
              <a:t>` on the training set, and then only `transform` on the test set to create headline vectors</a:t>
            </a:r>
          </a:p>
          <a:p>
            <a:pPr lvl="1"/>
            <a:r>
              <a:rPr lang="en-US" dirty="0"/>
              <a:t>By building models using pipelines, we ensured that python handled this automatically</a:t>
            </a:r>
          </a:p>
          <a:p>
            <a:pPr lvl="1"/>
            <a:r>
              <a:rPr lang="en-US" dirty="0"/>
              <a:t>New words in test set headlines became more challenging for the model; predictions based on the parts of the headlines contained in training vocabulary</a:t>
            </a:r>
          </a:p>
          <a:p>
            <a:pPr lvl="1"/>
            <a:endParaRPr lang="en-US"/>
          </a:p>
          <a:p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93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E6EB2-6F21-0626-27E0-502546121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4ED15-43C0-F10C-8414-8F0F6805D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422637"/>
            <a:ext cx="11090274" cy="5170249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First, predicting stock price changes is extremely challenging!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Price reflects buying behavior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Buying behavior = macro and micro market factors/forces + human intuition, logic, irrationality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Predictions of this complex cognitive and behavioral pipeline that use weak/noisy headline signals has low accuracy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On reflection, it is remarkable that our various models were partially successful</a:t>
            </a:r>
          </a:p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Second, the benefit of a buy/hold strategy with an index fund is underappreciated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Our charts understate the S&amp;P500 performance by comparing the compounded gains the same as our stick picking model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An S&amp;P 500 index fund with 0.05% annual fee would have returned 125%* over the same period as this analysis</a:t>
            </a:r>
          </a:p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ML and data science fundamentals are critical – data leakage can be difficult to spot and must be accounted for early and often!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EA8323-4C93-F8AD-B03B-2FDAC5D1B5A9}"/>
              </a:ext>
            </a:extLst>
          </p:cNvPr>
          <p:cNvSpPr txBox="1"/>
          <p:nvPr/>
        </p:nvSpPr>
        <p:spPr>
          <a:xfrm>
            <a:off x="9247447" y="6583180"/>
            <a:ext cx="274319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tx1">
                    <a:lumMod val="85000"/>
                  </a:schemeClr>
                </a:solidFill>
              </a:rPr>
              <a:t>* incl. Dividends; 96% w/o dividends</a:t>
            </a:r>
          </a:p>
        </p:txBody>
      </p:sp>
    </p:spTree>
    <p:extLst>
      <p:ext uri="{BB962C8B-B14F-4D97-AF65-F5344CB8AC3E}">
        <p14:creationId xmlns:p14="http://schemas.microsoft.com/office/powerpoint/2010/main" val="434472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196900"/>
            <a:ext cx="4159160" cy="941340"/>
          </a:xfrm>
          <a:noFill/>
        </p:spPr>
        <p:txBody>
          <a:bodyPr>
            <a:noAutofit/>
          </a:bodyPr>
          <a:lstStyle/>
          <a:p>
            <a:r>
              <a:rPr lang="en-US"/>
              <a:t>Future Research​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052" y="1362075"/>
            <a:ext cx="5027075" cy="3102449"/>
          </a:xfrm>
          <a:noFill/>
        </p:spPr>
        <p:txBody>
          <a:bodyPr vert="horz" wrap="square" lIns="91440" tIns="0" rIns="91440" bIns="0" rtlCol="0" anchor="t">
            <a:noAutofit/>
          </a:bodyPr>
          <a:lstStyle/>
          <a:p>
            <a:pPr marL="342900" indent="-342900">
              <a:buChar char="•"/>
            </a:pPr>
            <a:r>
              <a:rPr lang="en-US" dirty="0"/>
              <a:t>Need more data!</a:t>
            </a:r>
          </a:p>
          <a:p>
            <a:pPr marL="342900" indent="-342900">
              <a:buChar char="•"/>
            </a:pPr>
            <a:r>
              <a:rPr lang="en-US" dirty="0"/>
              <a:t>NLP w/ headlines might one of many features to model</a:t>
            </a:r>
          </a:p>
          <a:p>
            <a:pPr marL="342900" indent="-342900">
              <a:buChar char="•"/>
            </a:pPr>
            <a:r>
              <a:rPr lang="en-US" dirty="0"/>
              <a:t>Other context-aware NLP methods</a:t>
            </a:r>
          </a:p>
          <a:p>
            <a:pPr marL="342900" indent="-342900">
              <a:buChar char="•"/>
            </a:pPr>
            <a:r>
              <a:rPr lang="en-US" dirty="0"/>
              <a:t>Event-driven modeling</a:t>
            </a:r>
          </a:p>
          <a:p>
            <a:pPr marL="342900" indent="-342900">
              <a:buChar char="•"/>
            </a:pPr>
            <a:r>
              <a:rPr lang="en-US" dirty="0"/>
              <a:t>Sector-specific </a:t>
            </a:r>
            <a:r>
              <a:rPr lang="en-US"/>
              <a:t>context and risk</a:t>
            </a:r>
            <a:endParaRPr lang="en-US" dirty="0"/>
          </a:p>
          <a:p>
            <a:pPr marL="342900" indent="-342900">
              <a:buChar char="•"/>
            </a:pPr>
            <a:r>
              <a:rPr lang="en-US" dirty="0"/>
              <a:t>Quantifiable stock valuation measurements</a:t>
            </a:r>
          </a:p>
          <a:p>
            <a:pPr marL="342900" indent="-342900">
              <a:buChar char="•"/>
            </a:pPr>
            <a:r>
              <a:rPr lang="en-US" dirty="0"/>
              <a:t>SEC </a:t>
            </a:r>
            <a:r>
              <a:rPr lang="en-US"/>
              <a:t>Filings</a:t>
            </a:r>
          </a:p>
          <a:p>
            <a:pPr marL="342900" indent="-342900">
              <a:buChar char="•"/>
            </a:pPr>
            <a:r>
              <a:rPr lang="en-US"/>
              <a:t>Earnings calls tone</a:t>
            </a:r>
          </a:p>
          <a:p>
            <a:pPr marL="342900" indent="-342900">
              <a:buChar char="•"/>
            </a:pPr>
            <a:r>
              <a:rPr lang="en-US" dirty="0"/>
              <a:t>Pipeline </a:t>
            </a:r>
            <a:r>
              <a:rPr lang="en-US"/>
              <a:t>assessments</a:t>
            </a:r>
            <a:endParaRPr lang="en-US" dirty="0"/>
          </a:p>
        </p:txBody>
      </p:sp>
      <p:pic>
        <p:nvPicPr>
          <p:cNvPr id="7" name="Picture Placeholder 17" descr="A person drawing on a white board">
            <a:extLst>
              <a:ext uri="{FF2B5EF4-FFF2-40B4-BE49-F238E27FC236}">
                <a16:creationId xmlns:a16="http://schemas.microsoft.com/office/drawing/2014/main" id="{58104626-8F66-9575-5E49-2907EACF11C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solidFill>
            <a:schemeClr val="accent5"/>
          </a:solidFill>
        </p:spPr>
      </p:pic>
    </p:spTree>
    <p:extLst>
      <p:ext uri="{BB962C8B-B14F-4D97-AF65-F5344CB8AC3E}">
        <p14:creationId xmlns:p14="http://schemas.microsoft.com/office/powerpoint/2010/main" val="13885921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>
            <a:normAutofit/>
          </a:bodyPr>
          <a:lstStyle/>
          <a:p>
            <a:r>
              <a:rPr lang="en-US"/>
              <a:t>Thank you</a:t>
            </a:r>
          </a:p>
        </p:txBody>
      </p:sp>
      <p:pic>
        <p:nvPicPr>
          <p:cNvPr id="25" name="Picture Placeholder 24" descr="A close-up of a network">
            <a:extLst>
              <a:ext uri="{FF2B5EF4-FFF2-40B4-BE49-F238E27FC236}">
                <a16:creationId xmlns:a16="http://schemas.microsoft.com/office/drawing/2014/main" id="{41A1C574-72C6-642F-E4D2-FF0C993AEF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"/>
          <a:stretch/>
        </p:blipFill>
        <p:spPr/>
      </p:pic>
    </p:spTree>
    <p:extLst>
      <p:ext uri="{BB962C8B-B14F-4D97-AF65-F5344CB8AC3E}">
        <p14:creationId xmlns:p14="http://schemas.microsoft.com/office/powerpoint/2010/main" val="2547630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76652-4ECC-C53F-8250-167B92EF1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 descr="Data Points Digital background">
            <a:extLst>
              <a:ext uri="{FF2B5EF4-FFF2-40B4-BE49-F238E27FC236}">
                <a16:creationId xmlns:a16="http://schemas.microsoft.com/office/drawing/2014/main" id="{D559EF05-9243-E4FB-5313-FE3C3D0E362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F2C6717-1A92-F348-F1C1-69A5759D59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Post-presentation Updates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64E6075-7132-C730-21C6-AC4DE09710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wrap="square" lIns="0" tIns="0" rIns="0" bIns="0" rtlCol="0" anchor="t">
            <a:noAutofit/>
          </a:bodyPr>
          <a:lstStyle/>
          <a:p>
            <a:r>
              <a:rPr lang="en-US" dirty="0"/>
              <a:t>Performance summaries of models after properly splitting dataset to preserve time ordering </a:t>
            </a:r>
          </a:p>
        </p:txBody>
      </p:sp>
    </p:spTree>
    <p:extLst>
      <p:ext uri="{BB962C8B-B14F-4D97-AF65-F5344CB8AC3E}">
        <p14:creationId xmlns:p14="http://schemas.microsoft.com/office/powerpoint/2010/main" val="801447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181F4-25C0-6E8E-A8E7-F457A6E42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Definition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938A669-E438-FC76-703F-0E6AFE177CB3}"/>
              </a:ext>
            </a:extLst>
          </p:cNvPr>
          <p:cNvSpPr txBox="1">
            <a:spLocks/>
          </p:cNvSpPr>
          <p:nvPr/>
        </p:nvSpPr>
        <p:spPr>
          <a:xfrm>
            <a:off x="463273" y="2694653"/>
            <a:ext cx="5179330" cy="4000122"/>
          </a:xfrm>
          <a:prstGeom prst="rect">
            <a:avLst/>
          </a:prstGeom>
          <a:noFill/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</a:rPr>
              <a:t>Can we build a machine learning model that can use natural language processing on news headlines to predict stock price movement?</a:t>
            </a:r>
            <a:endParaRPr lang="en-US" dirty="0"/>
          </a:p>
          <a:p>
            <a:pPr marL="0" indent="0">
              <a:buNone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411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graph&#10;&#10;AI-generated content may be incorrect.">
            <a:extLst>
              <a:ext uri="{FF2B5EF4-FFF2-40B4-BE49-F238E27FC236}">
                <a16:creationId xmlns:a16="http://schemas.microsoft.com/office/drawing/2014/main" id="{295F9F4F-9DF8-76C9-6172-6E86A0DF5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1022"/>
            <a:ext cx="12192000" cy="483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989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green lines and black lines&#10;&#10;AI-generated content may be incorrect.">
            <a:extLst>
              <a:ext uri="{FF2B5EF4-FFF2-40B4-BE49-F238E27FC236}">
                <a16:creationId xmlns:a16="http://schemas.microsoft.com/office/drawing/2014/main" id="{B5E87AF3-FD1C-19EC-3B0D-F7CE96D7A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71500"/>
            <a:ext cx="1143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365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a graph&#10;&#10;AI-generated content may be incorrect.">
            <a:extLst>
              <a:ext uri="{FF2B5EF4-FFF2-40B4-BE49-F238E27FC236}">
                <a16:creationId xmlns:a16="http://schemas.microsoft.com/office/drawing/2014/main" id="{DE7098A4-2758-361C-8B8D-923B566E7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571500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245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9E99745-28EC-FF1C-4ECC-EEFFA8614F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18" b="27083"/>
          <a:stretch/>
        </p:blipFill>
        <p:spPr>
          <a:xfrm>
            <a:off x="0" y="1011022"/>
            <a:ext cx="12206398" cy="3526220"/>
          </a:xfrm>
          <a:prstGeom prst="rect">
            <a:avLst/>
          </a:prstGeom>
        </p:spPr>
      </p:pic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9C4D5ED1-17AD-0F47-2067-46A7F3014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7" y="5329800"/>
            <a:ext cx="12192000" cy="100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500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red and black lines&#10;&#10;AI-generated content may be incorrect.">
            <a:extLst>
              <a:ext uri="{FF2B5EF4-FFF2-40B4-BE49-F238E27FC236}">
                <a16:creationId xmlns:a16="http://schemas.microsoft.com/office/drawing/2014/main" id="{12CE5865-790B-3505-37F1-F6298647D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71500"/>
            <a:ext cx="1143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02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a graph showing the number of probabilities&#10;&#10;AI-generated content may be incorrect.">
            <a:extLst>
              <a:ext uri="{FF2B5EF4-FFF2-40B4-BE49-F238E27FC236}">
                <a16:creationId xmlns:a16="http://schemas.microsoft.com/office/drawing/2014/main" id="{327DFF30-09F7-0A0F-E303-54C9C3492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571500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3615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773652B-E31F-121C-A02F-C5EE5654D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1022"/>
            <a:ext cx="12192000" cy="483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7986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blue dots and black lines&#10;&#10;AI-generated content may be incorrect.">
            <a:extLst>
              <a:ext uri="{FF2B5EF4-FFF2-40B4-BE49-F238E27FC236}">
                <a16:creationId xmlns:a16="http://schemas.microsoft.com/office/drawing/2014/main" id="{34E100EA-EB7E-971D-733D-8D577D1AD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71500"/>
            <a:ext cx="1143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666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red and blue bars&#10;&#10;AI-generated content may be incorrect.">
            <a:extLst>
              <a:ext uri="{FF2B5EF4-FFF2-40B4-BE49-F238E27FC236}">
                <a16:creationId xmlns:a16="http://schemas.microsoft.com/office/drawing/2014/main" id="{A283CD37-9240-6AF3-2EEB-7FDB65B91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571500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04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03BED146-4C32-2E1E-2D8C-4B687B5E3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71500"/>
            <a:ext cx="1143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96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5C4A7DC2-42C3-FDDF-02BF-9598D75A6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106B59-80B8-CEED-0BCA-BC3F80A85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3C2F317-81E4-3678-2FF2-495B3A95470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7C6D33A-37B7-D2C4-2C1C-6D5253D0D480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8145A95-72C3-9BFC-32D2-908F235E389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597" y="800749"/>
            <a:ext cx="4914005" cy="1080660"/>
          </a:xfrm>
          <a:noFill/>
        </p:spPr>
        <p:txBody>
          <a:bodyPr anchor="b"/>
          <a:lstStyle/>
          <a:p>
            <a:r>
              <a:rPr lang="en-US"/>
              <a:t>Dataset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3162" y="2122718"/>
            <a:ext cx="4917440" cy="3442144"/>
          </a:xfrm>
          <a:noFill/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l"/>
            <a:r>
              <a:rPr lang="en-US"/>
              <a:t>Headline data and stock price data (</a:t>
            </a:r>
            <a:r>
              <a:rPr lang="en-US" err="1"/>
              <a:t>kaggle</a:t>
            </a:r>
            <a:r>
              <a:rPr lang="en-US"/>
              <a:t>)</a:t>
            </a:r>
          </a:p>
          <a:p>
            <a:pPr algn="l"/>
            <a:r>
              <a:rPr lang="en-US"/>
              <a:t>Jan 1, 2010 – Dec 31, 2016</a:t>
            </a:r>
          </a:p>
          <a:p>
            <a:pPr algn="l"/>
            <a:r>
              <a:rPr lang="en-US"/>
              <a:t>Merged prices with headlines;</a:t>
            </a:r>
          </a:p>
          <a:p>
            <a:pPr algn="l"/>
            <a:r>
              <a:rPr lang="en-US"/>
              <a:t>For each stock on each day:</a:t>
            </a:r>
          </a:p>
          <a:p>
            <a:pPr marL="285750" indent="-285750" algn="l">
              <a:buChar char="•"/>
            </a:pPr>
            <a:r>
              <a:rPr lang="en-US"/>
              <a:t>Previous day close</a:t>
            </a:r>
          </a:p>
          <a:p>
            <a:pPr marL="285750" indent="-285750" algn="l">
              <a:buChar char="•"/>
            </a:pPr>
            <a:r>
              <a:rPr lang="en-US"/>
              <a:t>Trading day close</a:t>
            </a:r>
          </a:p>
          <a:p>
            <a:pPr marL="285750" indent="-285750" algn="l">
              <a:buChar char="•"/>
            </a:pPr>
            <a:r>
              <a:rPr lang="en-US"/>
              <a:t>Previous days headline</a:t>
            </a:r>
          </a:p>
        </p:txBody>
      </p:sp>
      <p:pic>
        <p:nvPicPr>
          <p:cNvPr id="20" name="Picture Placeholder 19" descr="A close-up of a graph">
            <a:extLst>
              <a:ext uri="{FF2B5EF4-FFF2-40B4-BE49-F238E27FC236}">
                <a16:creationId xmlns:a16="http://schemas.microsoft.com/office/drawing/2014/main" id="{A7019768-5E2A-F9D1-62D6-EC7C5F0BBE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/>
        </p:blipFill>
        <p:spPr/>
      </p:pic>
    </p:spTree>
    <p:extLst>
      <p:ext uri="{BB962C8B-B14F-4D97-AF65-F5344CB8AC3E}">
        <p14:creationId xmlns:p14="http://schemas.microsoft.com/office/powerpoint/2010/main" val="4145238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3536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FADF7-19D3-660F-EEF9-D4C7A1CD4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F08A8-5EF4-C85E-C244-D6A48C5D1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 of the Art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EC5D3C-9CDD-1689-6EB9-377B84F52A75}"/>
              </a:ext>
            </a:extLst>
          </p:cNvPr>
          <p:cNvSpPr txBox="1">
            <a:spLocks/>
          </p:cNvSpPr>
          <p:nvPr/>
        </p:nvSpPr>
        <p:spPr>
          <a:xfrm>
            <a:off x="463273" y="1432591"/>
            <a:ext cx="5179330" cy="4000122"/>
          </a:xfrm>
          <a:prstGeom prst="rect">
            <a:avLst/>
          </a:prstGeom>
          <a:noFill/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Natural Language Processing</a:t>
            </a:r>
          </a:p>
          <a:p>
            <a:r>
              <a:rPr lang="en-US">
                <a:solidFill>
                  <a:srgbClr val="FFFFFF"/>
                </a:solidFill>
              </a:rPr>
              <a:t>Convert headlines into high-dimension vectors (one dimension per vocabulary word</a:t>
            </a:r>
            <a:r>
              <a:rPr lang="en-US" sz="2200">
                <a:solidFill>
                  <a:srgbClr val="FFFFFF"/>
                </a:solidFill>
              </a:rPr>
              <a:t>): TF-IDF Vectorizing</a:t>
            </a:r>
          </a:p>
          <a:p>
            <a:r>
              <a:rPr lang="en-US">
                <a:solidFill>
                  <a:srgbClr val="FFFFFF"/>
                </a:solidFill>
              </a:rPr>
              <a:t>Develop classification models to learn class labels based on finding separation between vectors</a:t>
            </a:r>
          </a:p>
          <a:p>
            <a:r>
              <a:rPr lang="en-US">
                <a:solidFill>
                  <a:srgbClr val="FFFFFF"/>
                </a:solidFill>
              </a:rPr>
              <a:t>Test model with unseen headlines to determine ability to generalize on new data</a:t>
            </a:r>
          </a:p>
          <a:p>
            <a:pPr marL="0" indent="0">
              <a:buNone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461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BC129-0F55-ABC4-F0C9-E1F42B960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10153D-361C-F62F-C375-BDEFAE7CA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Algorithmic Solutions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10D1B4-D424-3944-3AD2-0A746920F7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1292043"/>
            <a:ext cx="5435600" cy="5347121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/>
              <a:t>Data Pre-processing​</a:t>
            </a:r>
          </a:p>
          <a:p>
            <a:pPr lvl="1"/>
            <a:r>
              <a:rPr lang="en-US"/>
              <a:t>Convert all text to lowercase, remove stopwords and punctuation, and lemmatize</a:t>
            </a:r>
          </a:p>
          <a:p>
            <a:pPr lvl="1"/>
            <a:r>
              <a:rPr lang="en-US"/>
              <a:t>Initially tried to analyze prior week's headlines to determine stock movement at the first trading day of the week</a:t>
            </a:r>
          </a:p>
          <a:p>
            <a:pPr lvl="1"/>
            <a:r>
              <a:rPr lang="en-US"/>
              <a:t>Adjusted to only daily assessments (earlier headlines were likely already priced into stock)</a:t>
            </a:r>
          </a:p>
          <a:p>
            <a:pPr lvl="1"/>
            <a:r>
              <a:rPr lang="en-US"/>
              <a:t>Dropped rows with no headline information</a:t>
            </a:r>
          </a:p>
          <a:p>
            <a:pPr lvl="1"/>
            <a:r>
              <a:rPr lang="en-US"/>
              <a:t>Considered adding quantitative features but modeling revealed no added predictive value:</a:t>
            </a:r>
          </a:p>
          <a:p>
            <a:pPr lvl="3"/>
            <a:r>
              <a:rPr lang="en-US"/>
              <a:t>Weekly volatility, over/under 52-week moving average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016995-8191-0BEC-8F49-B34B6FCE575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90521" y="1292043"/>
            <a:ext cx="5435600" cy="5347121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/>
              <a:t>Models evaluated:</a:t>
            </a:r>
          </a:p>
          <a:p>
            <a:pPr lvl="1"/>
            <a:r>
              <a:rPr lang="en-US"/>
              <a:t>Random Forest, Logistic Regression, </a:t>
            </a:r>
            <a:r>
              <a:rPr lang="en-US" err="1"/>
              <a:t>XGBoost</a:t>
            </a:r>
            <a:r>
              <a:rPr lang="en-US"/>
              <a:t> Classifier, Support Vector Machine, Neural Network</a:t>
            </a:r>
          </a:p>
          <a:p>
            <a:pPr lvl="1"/>
            <a:r>
              <a:rPr lang="en-US" err="1"/>
              <a:t>XGBoost</a:t>
            </a:r>
            <a:r>
              <a:rPr lang="en-US"/>
              <a:t>, SVM, and Logistic Regression performed worse than Random Forest and Neural Networks</a:t>
            </a:r>
          </a:p>
          <a:p>
            <a:pPr lvl="1"/>
            <a:r>
              <a:rPr lang="en-US"/>
              <a:t>Used Random Forest and Neural Network as base models and Logistic Regression as meta-model in stacking</a:t>
            </a:r>
          </a:p>
          <a:p>
            <a:pPr lvl="1"/>
            <a:r>
              <a:rPr lang="en-US"/>
              <a:t>After disappointing F1 accuracy scores, we realized our models did not need to get all predictions correct; instead, our strategy was to select most confident picks and then evaluate cumulative returns based on daily average returns</a:t>
            </a:r>
          </a:p>
          <a:p>
            <a:pPr lvl="3"/>
            <a:r>
              <a:rPr lang="en-US"/>
              <a:t>Prioritizes recall: % of True UP that model predicts</a:t>
            </a:r>
          </a:p>
        </p:txBody>
      </p:sp>
    </p:spTree>
    <p:extLst>
      <p:ext uri="{BB962C8B-B14F-4D97-AF65-F5344CB8AC3E}">
        <p14:creationId xmlns:p14="http://schemas.microsoft.com/office/powerpoint/2010/main" val="178467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 descr="Data Points Digital background">
            <a:extLst>
              <a:ext uri="{FF2B5EF4-FFF2-40B4-BE49-F238E27FC236}">
                <a16:creationId xmlns:a16="http://schemas.microsoft.com/office/drawing/2014/main" id="{1358CD3B-43A8-5BF7-2E60-B0563F068D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A84D4AF-8D29-5A55-F3F8-1E928E3B08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Performance Summary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450744F-A4B6-FD90-F6DA-4EF9A192E3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wrap="square" lIns="0" tIns="0" rIns="0" bIns="0" rtlCol="0" anchor="t">
            <a:noAutofit/>
          </a:bodyPr>
          <a:lstStyle/>
          <a:p>
            <a:r>
              <a:rPr lang="en-US"/>
              <a:t>Selected models compared to cumulative returns of S&amp;P 500</a:t>
            </a:r>
          </a:p>
        </p:txBody>
      </p:sp>
    </p:spTree>
    <p:extLst>
      <p:ext uri="{BB962C8B-B14F-4D97-AF65-F5344CB8AC3E}">
        <p14:creationId xmlns:p14="http://schemas.microsoft.com/office/powerpoint/2010/main" val="2855514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screenshot of a graph&#10;&#10;AI-generated content may be incorrect.">
            <a:extLst>
              <a:ext uri="{FF2B5EF4-FFF2-40B4-BE49-F238E27FC236}">
                <a16:creationId xmlns:a16="http://schemas.microsoft.com/office/drawing/2014/main" id="{36BC74AB-8A19-9CC9-18E3-C55E55FC3F7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574" r="621" b="-210"/>
          <a:stretch/>
        </p:blipFill>
        <p:spPr>
          <a:xfrm>
            <a:off x="-28755" y="661358"/>
            <a:ext cx="12221527" cy="5132749"/>
          </a:xfrm>
        </p:spPr>
      </p:pic>
    </p:spTree>
    <p:extLst>
      <p:ext uri="{BB962C8B-B14F-4D97-AF65-F5344CB8AC3E}">
        <p14:creationId xmlns:p14="http://schemas.microsoft.com/office/powerpoint/2010/main" val="1501756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9EC5AE-9E5C-E659-FBFE-ED55536AD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288717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 descr="A graph with green and black lines&#10;&#10;AI-generated content may be incorrect.">
            <a:extLst>
              <a:ext uri="{FF2B5EF4-FFF2-40B4-BE49-F238E27FC236}">
                <a16:creationId xmlns:a16="http://schemas.microsoft.com/office/drawing/2014/main" id="{3C4B8F43-BD67-AA1A-463C-972905329E4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10" t="-253" r="158" b="97"/>
          <a:stretch/>
        </p:blipFill>
        <p:spPr>
          <a:xfrm>
            <a:off x="-1" y="0"/>
            <a:ext cx="12184775" cy="5919781"/>
          </a:xfrm>
        </p:spPr>
      </p:pic>
    </p:spTree>
    <p:extLst>
      <p:ext uri="{BB962C8B-B14F-4D97-AF65-F5344CB8AC3E}">
        <p14:creationId xmlns:p14="http://schemas.microsoft.com/office/powerpoint/2010/main" val="1264165484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97783A8-901D-4F73-81D7-AA6841BEB3D7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F49CD38-5B57-4682-9FCE-B9174068D0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342EE1-43E5-4AFB-895D-B61B9656DC14}">
  <ds:schemaRefs>
    <ds:schemaRef ds:uri="16c05727-aa75-4e4a-9b5f-8a80a1165891"/>
    <ds:schemaRef ds:uri="230e9df3-be65-4c73-a93b-d1236ebd677e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3DFloatVTI</Template>
  <TotalTime>0</TotalTime>
  <Words>980</Words>
  <Application>Microsoft Macintosh PowerPoint</Application>
  <PresentationFormat>Widescreen</PresentationFormat>
  <Paragraphs>120</Paragraphs>
  <Slides>40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Courier New</vt:lpstr>
      <vt:lpstr>Gill Sans MT</vt:lpstr>
      <vt:lpstr>Walbaum Display</vt:lpstr>
      <vt:lpstr>3DFloatVTI</vt:lpstr>
      <vt:lpstr>Stock Prediction Using News Headlines</vt:lpstr>
      <vt:lpstr>Agenda</vt:lpstr>
      <vt:lpstr>Problem Definition</vt:lpstr>
      <vt:lpstr>Dataset Description</vt:lpstr>
      <vt:lpstr>State of the Art</vt:lpstr>
      <vt:lpstr>Algorithmic Solutions</vt:lpstr>
      <vt:lpstr>Performance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Neural Network Architecture</vt:lpstr>
      <vt:lpstr>PowerPoint Presentation</vt:lpstr>
      <vt:lpstr>PowerPoint Presentation</vt:lpstr>
      <vt:lpstr>PowerPoint Presentation</vt:lpstr>
      <vt:lpstr>Stacked Model Structure</vt:lpstr>
      <vt:lpstr>PowerPoint Presentation</vt:lpstr>
      <vt:lpstr>More Models: BERT</vt:lpstr>
      <vt:lpstr>Using ChatGPT</vt:lpstr>
      <vt:lpstr>A Tale of Two Leakages</vt:lpstr>
      <vt:lpstr>First results: Amazing!</vt:lpstr>
      <vt:lpstr>Leakage Issue #1: Headline Text</vt:lpstr>
      <vt:lpstr>Leakage Issue #2: Vectorizing</vt:lpstr>
      <vt:lpstr>Conclusion</vt:lpstr>
      <vt:lpstr>Future Research​</vt:lpstr>
      <vt:lpstr>Thank you</vt:lpstr>
      <vt:lpstr>Post-presentation Updates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Joseph Girard</cp:lastModifiedBy>
  <cp:revision>551</cp:revision>
  <dcterms:created xsi:type="dcterms:W3CDTF">2025-04-28T03:12:51Z</dcterms:created>
  <dcterms:modified xsi:type="dcterms:W3CDTF">2025-06-14T13:10:46Z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